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8" r:id="rId3"/>
    <p:sldId id="259" r:id="rId4"/>
    <p:sldId id="260" r:id="rId5"/>
    <p:sldId id="263" r:id="rId6"/>
    <p:sldId id="261" r:id="rId7"/>
    <p:sldId id="262" r:id="rId8"/>
    <p:sldId id="257" r:id="rId9"/>
    <p:sldId id="265" r:id="rId10"/>
    <p:sldId id="266" r:id="rId11"/>
    <p:sldId id="272" r:id="rId12"/>
    <p:sldId id="270" r:id="rId13"/>
    <p:sldId id="2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57" autoAdjust="0"/>
    <p:restoredTop sz="94660"/>
  </p:normalViewPr>
  <p:slideViewPr>
    <p:cSldViewPr snapToGrid="0">
      <p:cViewPr varScale="1">
        <p:scale>
          <a:sx n="109" d="100"/>
          <a:sy n="109" d="100"/>
        </p:scale>
        <p:origin x="84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tiff>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985841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7/27/19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129444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7/27/19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1308946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7/27/19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794825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7/27/19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15440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7/27/19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222845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16136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7/27/19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47514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92300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7/27/19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1884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7/27/19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413322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7/27/19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5660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7/27/19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45857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7/27/19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562690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651003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7/27/19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828821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7/27/19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753210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14286-B8A8-4368-B2C0-3343EEDB8A42}"/>
              </a:ext>
            </a:extLst>
          </p:cNvPr>
          <p:cNvSpPr>
            <a:spLocks noGrp="1"/>
          </p:cNvSpPr>
          <p:nvPr>
            <p:ph type="ctrTitle"/>
          </p:nvPr>
        </p:nvSpPr>
        <p:spPr>
          <a:xfrm>
            <a:off x="649357" y="1172817"/>
            <a:ext cx="10959547" cy="2855844"/>
          </a:xfrm>
        </p:spPr>
        <p:txBody>
          <a:bodyPr>
            <a:normAutofit fontScale="90000"/>
          </a:bodyPr>
          <a:lstStyle/>
          <a:p>
            <a:pPr algn="ctr"/>
            <a:br>
              <a:rPr lang="en-US" dirty="0"/>
            </a:br>
            <a:br>
              <a:rPr lang="en-US" dirty="0"/>
            </a:br>
            <a:br>
              <a:rPr lang="en-US" dirty="0"/>
            </a:br>
            <a:r>
              <a:rPr lang="en-US" dirty="0"/>
              <a:t>Exploring the world of Data Science and the related jobs in </a:t>
            </a:r>
            <a:r>
              <a:rPr lang="en-US"/>
              <a:t>the field</a:t>
            </a:r>
            <a:endParaRPr lang="en-US" dirty="0"/>
          </a:p>
        </p:txBody>
      </p:sp>
      <p:sp>
        <p:nvSpPr>
          <p:cNvPr id="3" name="Subtitle 2">
            <a:extLst>
              <a:ext uri="{FF2B5EF4-FFF2-40B4-BE49-F238E27FC236}">
                <a16:creationId xmlns:a16="http://schemas.microsoft.com/office/drawing/2014/main" id="{1D27E510-988C-4721-8832-EF1DB4D640E2}"/>
              </a:ext>
            </a:extLst>
          </p:cNvPr>
          <p:cNvSpPr>
            <a:spLocks noGrp="1"/>
          </p:cNvSpPr>
          <p:nvPr>
            <p:ph type="subTitle" idx="1"/>
          </p:nvPr>
        </p:nvSpPr>
        <p:spPr>
          <a:xfrm>
            <a:off x="1371600" y="4306956"/>
            <a:ext cx="9448800" cy="2093843"/>
          </a:xfrm>
        </p:spPr>
        <p:txBody>
          <a:bodyPr>
            <a:noAutofit/>
          </a:bodyPr>
          <a:lstStyle/>
          <a:p>
            <a:pPr algn="ctr"/>
            <a:r>
              <a:rPr lang="en-US" sz="2800" b="1" dirty="0">
                <a:solidFill>
                  <a:srgbClr val="0070C0"/>
                </a:solidFill>
              </a:rPr>
              <a:t>PRESENT BY</a:t>
            </a:r>
          </a:p>
          <a:p>
            <a:pPr algn="ctr"/>
            <a:r>
              <a:rPr lang="en-US" sz="2800" b="1" dirty="0">
                <a:solidFill>
                  <a:srgbClr val="0070C0"/>
                </a:solidFill>
              </a:rPr>
              <a:t>YAN XU</a:t>
            </a:r>
          </a:p>
          <a:p>
            <a:pPr algn="ctr"/>
            <a:r>
              <a:rPr lang="en-US" sz="2800" b="1" dirty="0">
                <a:solidFill>
                  <a:srgbClr val="0070C0"/>
                </a:solidFill>
              </a:rPr>
              <a:t>HAO BAI</a:t>
            </a:r>
          </a:p>
          <a:p>
            <a:pPr algn="ctr"/>
            <a:r>
              <a:rPr lang="en-US" sz="2800" b="1" dirty="0">
                <a:solidFill>
                  <a:srgbClr val="0070C0"/>
                </a:solidFill>
              </a:rPr>
              <a:t>ESCOFFREY THOMAS</a:t>
            </a:r>
          </a:p>
        </p:txBody>
      </p:sp>
    </p:spTree>
    <p:extLst>
      <p:ext uri="{BB962C8B-B14F-4D97-AF65-F5344CB8AC3E}">
        <p14:creationId xmlns:p14="http://schemas.microsoft.com/office/powerpoint/2010/main" val="34871146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326F34C-49C7-2848-867C-5E9E5561EF5C}"/>
              </a:ext>
            </a:extLst>
          </p:cNvPr>
          <p:cNvPicPr>
            <a:picLocks noChangeAspect="1"/>
          </p:cNvPicPr>
          <p:nvPr/>
        </p:nvPicPr>
        <p:blipFill>
          <a:blip r:embed="rId2"/>
          <a:stretch>
            <a:fillRect/>
          </a:stretch>
        </p:blipFill>
        <p:spPr>
          <a:xfrm>
            <a:off x="703384" y="0"/>
            <a:ext cx="9542585" cy="6858000"/>
          </a:xfrm>
          <a:prstGeom prst="rect">
            <a:avLst/>
          </a:prstGeom>
        </p:spPr>
      </p:pic>
    </p:spTree>
    <p:extLst>
      <p:ext uri="{BB962C8B-B14F-4D97-AF65-F5344CB8AC3E}">
        <p14:creationId xmlns:p14="http://schemas.microsoft.com/office/powerpoint/2010/main" val="10637533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8E19E1A-5C09-1C4D-9746-D4D6D61B0AEB}"/>
              </a:ext>
            </a:extLst>
          </p:cNvPr>
          <p:cNvPicPr>
            <a:picLocks noChangeAspect="1"/>
          </p:cNvPicPr>
          <p:nvPr/>
        </p:nvPicPr>
        <p:blipFill>
          <a:blip r:embed="rId2"/>
          <a:stretch>
            <a:fillRect/>
          </a:stretch>
        </p:blipFill>
        <p:spPr>
          <a:xfrm>
            <a:off x="609600" y="0"/>
            <a:ext cx="10972800" cy="6858000"/>
          </a:xfrm>
          <a:prstGeom prst="rect">
            <a:avLst/>
          </a:prstGeom>
        </p:spPr>
      </p:pic>
    </p:spTree>
    <p:extLst>
      <p:ext uri="{BB962C8B-B14F-4D97-AF65-F5344CB8AC3E}">
        <p14:creationId xmlns:p14="http://schemas.microsoft.com/office/powerpoint/2010/main" val="37993821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E2476C-2E38-FE41-8EEB-077E6701EC79}"/>
              </a:ext>
            </a:extLst>
          </p:cNvPr>
          <p:cNvSpPr/>
          <p:nvPr/>
        </p:nvSpPr>
        <p:spPr>
          <a:xfrm>
            <a:off x="422031" y="574431"/>
            <a:ext cx="8944707" cy="3363741"/>
          </a:xfrm>
          <a:prstGeom prst="rect">
            <a:avLst/>
          </a:prstGeom>
        </p:spPr>
        <p:txBody>
          <a:bodyPr wrap="square">
            <a:spAutoFit/>
          </a:bodyPr>
          <a:lstStyle/>
          <a:p>
            <a:pPr>
              <a:lnSpc>
                <a:spcPct val="115000"/>
              </a:lnSpc>
              <a:spcAft>
                <a:spcPts val="1000"/>
              </a:spcAft>
            </a:pPr>
            <a:r>
              <a:rPr lang="en-US" b="1" dirty="0">
                <a:latin typeface="Calibri" panose="020F0502020204030204" pitchFamily="34" charset="0"/>
                <a:ea typeface="Calibri" panose="020F0502020204030204" pitchFamily="34" charset="0"/>
                <a:cs typeface="Times New Roman" panose="02020603050405020304" pitchFamily="18" charset="0"/>
              </a:rPr>
              <a:t>Opportunities for Future Analysis and Improvements</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dirty="0">
                <a:latin typeface="Calibri" panose="020F0502020204030204" pitchFamily="34" charset="0"/>
                <a:ea typeface="Calibri" panose="020F0502020204030204" pitchFamily="34" charset="0"/>
                <a:cs typeface="Times New Roman" panose="02020603050405020304" pitchFamily="18" charset="0"/>
              </a:rPr>
              <a:t>We could use a machine learning module where a job searcher input their skill sets and have return a list of recommend jobs to apply for?</a:t>
            </a:r>
          </a:p>
          <a:p>
            <a:pPr>
              <a:lnSpc>
                <a:spcPct val="115000"/>
              </a:lnSpc>
              <a:spcAft>
                <a:spcPts val="1000"/>
              </a:spcAft>
            </a:pPr>
            <a:r>
              <a:rPr lang="en-US" dirty="0">
                <a:latin typeface="Calibri" panose="020F0502020204030204" pitchFamily="34" charset="0"/>
                <a:ea typeface="Calibri" panose="020F0502020204030204" pitchFamily="34" charset="0"/>
                <a:cs typeface="Times New Roman" panose="02020603050405020304" pitchFamily="18" charset="0"/>
              </a:rPr>
              <a:t>Based on selected criteria: location, salary, company size, industry, etc. will we be able to predict job satisfaction rating?</a:t>
            </a:r>
          </a:p>
          <a:p>
            <a:pPr>
              <a:lnSpc>
                <a:spcPct val="115000"/>
              </a:lnSpc>
              <a:spcAft>
                <a:spcPts val="300"/>
              </a:spcAft>
            </a:pPr>
            <a:r>
              <a:rPr lang="en-US" dirty="0">
                <a:latin typeface="Calibri" panose="020F0502020204030204" pitchFamily="34" charset="0"/>
                <a:ea typeface="Calibri" panose="020F0502020204030204" pitchFamily="34" charset="0"/>
                <a:cs typeface="Times New Roman" panose="02020603050405020304" pitchFamily="18" charset="0"/>
              </a:rPr>
              <a:t>Clean the descriptions to particularly outline which responsibilities and qualifications are required for each position. This would help to remove company related descriptions and focus on what actually is required of each position.</a:t>
            </a:r>
          </a:p>
          <a:p>
            <a:pPr>
              <a:lnSpc>
                <a:spcPct val="115000"/>
              </a:lnSpc>
              <a:spcAft>
                <a:spcPts val="1000"/>
              </a:spcAft>
            </a:pPr>
            <a:r>
              <a:rPr lang="en-US" dirty="0">
                <a:latin typeface="Calibri" panose="020F0502020204030204" pitchFamily="34" charset="0"/>
                <a:ea typeface="Calibri" panose="020F0502020204030204" pitchFamily="34" charset="0"/>
                <a:cs typeface="Times New Roman" panose="02020603050405020304" pitchFamily="18" charset="0"/>
              </a:rPr>
              <a:t>Compare job posting from sites such as Glassdoor, Indeed and </a:t>
            </a:r>
            <a:r>
              <a:rPr lang="en-US" dirty="0" err="1">
                <a:latin typeface="Calibri" panose="020F0502020204030204" pitchFamily="34" charset="0"/>
                <a:ea typeface="Calibri" panose="020F0502020204030204" pitchFamily="34" charset="0"/>
                <a:cs typeface="Times New Roman" panose="02020603050405020304" pitchFamily="18" charset="0"/>
              </a:rPr>
              <a:t>Linkedin</a:t>
            </a:r>
            <a:r>
              <a:rPr lang="en-US" dirty="0">
                <a:latin typeface="Calibri" panose="020F0502020204030204" pitchFamily="34" charset="0"/>
                <a:ea typeface="Calibri" panose="020F0502020204030204" pitchFamily="34" charset="0"/>
                <a:cs typeface="Times New Roman" panose="02020603050405020304" pitchFamily="18" charset="0"/>
              </a:rPr>
              <a:t>.</a:t>
            </a:r>
          </a:p>
        </p:txBody>
      </p:sp>
    </p:spTree>
    <p:extLst>
      <p:ext uri="{BB962C8B-B14F-4D97-AF65-F5344CB8AC3E}">
        <p14:creationId xmlns:p14="http://schemas.microsoft.com/office/powerpoint/2010/main" val="2736738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655F222-2105-9A48-85DB-16DA429F9D5C}"/>
              </a:ext>
            </a:extLst>
          </p:cNvPr>
          <p:cNvSpPr/>
          <p:nvPr/>
        </p:nvSpPr>
        <p:spPr>
          <a:xfrm>
            <a:off x="468923" y="237742"/>
            <a:ext cx="8675077" cy="4471224"/>
          </a:xfrm>
          <a:prstGeom prst="rect">
            <a:avLst/>
          </a:prstGeom>
        </p:spPr>
        <p:txBody>
          <a:bodyPr wrap="square">
            <a:spAutoFit/>
          </a:bodyPr>
          <a:lstStyle/>
          <a:p>
            <a:pPr>
              <a:lnSpc>
                <a:spcPct val="115000"/>
              </a:lnSpc>
              <a:spcAft>
                <a:spcPts val="1000"/>
              </a:spcAft>
            </a:pPr>
            <a:r>
              <a:rPr lang="en-US" b="1" dirty="0">
                <a:latin typeface="Calibri" panose="020F0502020204030204" pitchFamily="34" charset="0"/>
                <a:ea typeface="Calibri" panose="020F0502020204030204" pitchFamily="34" charset="0"/>
                <a:cs typeface="Times New Roman" panose="02020603050405020304" pitchFamily="18" charset="0"/>
              </a:rPr>
              <a:t>Conclusion</a:t>
            </a:r>
            <a:endParaRPr lang="en-US"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dirty="0">
                <a:latin typeface="Calibri" panose="020F0502020204030204" pitchFamily="34" charset="0"/>
                <a:ea typeface="Calibri" panose="020F0502020204030204" pitchFamily="34" charset="0"/>
                <a:cs typeface="Times New Roman" panose="02020603050405020304" pitchFamily="18" charset="0"/>
              </a:rPr>
              <a:t>The current and future demands for Data Science professionals remain very  due to the explosive growth in the</a:t>
            </a:r>
            <a:r>
              <a:rPr lang="en-US" u="sng" dirty="0">
                <a:latin typeface="Calibri" panose="020F0502020204030204" pitchFamily="34" charset="0"/>
                <a:ea typeface="Calibri" panose="020F0502020204030204" pitchFamily="34" charset="0"/>
                <a:cs typeface="Times New Roman" panose="02020603050405020304" pitchFamily="18" charset="0"/>
              </a:rPr>
              <a:t> </a:t>
            </a:r>
            <a:r>
              <a:rPr lang="en-US" dirty="0">
                <a:latin typeface="Calibri" panose="020F0502020204030204" pitchFamily="34" charset="0"/>
                <a:ea typeface="Calibri" panose="020F0502020204030204" pitchFamily="34" charset="0"/>
                <a:cs typeface="Times New Roman" panose="02020603050405020304" pitchFamily="18" charset="0"/>
              </a:rPr>
              <a:t>volume of data and its’ impact in every business sector. This is driving up the number of data science professionals required to help companies uncover the insights they need to stay competitive. These jobs often prove to be challenging, takes an average of five days longer to close the market average, causing employers to pay premium data science salaries for qualified professionals</a:t>
            </a:r>
          </a:p>
          <a:p>
            <a:pPr>
              <a:lnSpc>
                <a:spcPct val="115000"/>
              </a:lnSpc>
              <a:spcAft>
                <a:spcPts val="1500"/>
              </a:spcAft>
            </a:pPr>
            <a:r>
              <a:rPr lang="en-US" dirty="0">
                <a:latin typeface="Calibri" panose="020F0502020204030204" pitchFamily="34" charset="0"/>
                <a:ea typeface="Calibri" panose="020F0502020204030204" pitchFamily="34" charset="0"/>
                <a:cs typeface="Times New Roman" panose="02020603050405020304" pitchFamily="18" charset="0"/>
              </a:rPr>
              <a:t>Data science is changing the way we work and opening up new frontiers leading to new fields of prediction and data visualization through artificial intelligence and machine learning. Although in the future data science will be increasingly automated as a result, the need for human judgment to interpret the data will not disappear any time soon given the number of job vacancies. As such, the data science skills will continue to pay huge dividends in our increasingly data-driven world.</a:t>
            </a:r>
          </a:p>
        </p:txBody>
      </p:sp>
    </p:spTree>
    <p:extLst>
      <p:ext uri="{BB962C8B-B14F-4D97-AF65-F5344CB8AC3E}">
        <p14:creationId xmlns:p14="http://schemas.microsoft.com/office/powerpoint/2010/main" val="8883494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BD712B2-420F-40BD-B76A-E9CCD5640EC8}"/>
              </a:ext>
            </a:extLst>
          </p:cNvPr>
          <p:cNvSpPr/>
          <p:nvPr/>
        </p:nvSpPr>
        <p:spPr>
          <a:xfrm>
            <a:off x="543340" y="856650"/>
            <a:ext cx="10416208" cy="5004190"/>
          </a:xfrm>
          <a:prstGeom prst="rect">
            <a:avLst/>
          </a:prstGeom>
        </p:spPr>
        <p:txBody>
          <a:bodyPr wrap="square">
            <a:spAutoFit/>
          </a:bodyPr>
          <a:lstStyle/>
          <a:p>
            <a:pPr>
              <a:lnSpc>
                <a:spcPct val="115000"/>
              </a:lnSpc>
              <a:spcAft>
                <a:spcPts val="1000"/>
              </a:spcAft>
            </a:pPr>
            <a:r>
              <a:rPr lang="en-US" sz="2800" b="1" dirty="0">
                <a:latin typeface="Calibri" panose="020F0502020204030204" pitchFamily="34" charset="0"/>
                <a:ea typeface="Calibri" panose="020F0502020204030204" pitchFamily="34" charset="0"/>
                <a:cs typeface="Times New Roman" panose="02020603050405020304" pitchFamily="18" charset="0"/>
              </a:rPr>
              <a:t>BACKGROUND</a:t>
            </a:r>
            <a:endParaRPr lang="en-US" sz="28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2000" b="1" dirty="0">
                <a:latin typeface="Calibri" panose="020F0502020204030204" pitchFamily="34" charset="0"/>
                <a:ea typeface="Calibri" panose="020F0502020204030204" pitchFamily="34" charset="0"/>
                <a:cs typeface="Times New Roman" panose="02020603050405020304" pitchFamily="18" charset="0"/>
              </a:rPr>
              <a:t>Over the last six months we immense ourselves into the Universe of BIG Data aka </a:t>
            </a:r>
          </a:p>
          <a:p>
            <a:pPr>
              <a:lnSpc>
                <a:spcPct val="115000"/>
              </a:lnSpc>
              <a:spcAft>
                <a:spcPts val="1000"/>
              </a:spcAft>
            </a:pPr>
            <a:r>
              <a:rPr lang="en-US" sz="2000" b="1" dirty="0">
                <a:latin typeface="Calibri" panose="020F0502020204030204" pitchFamily="34" charset="0"/>
                <a:ea typeface="Calibri" panose="020F0502020204030204" pitchFamily="34" charset="0"/>
                <a:cs typeface="Times New Roman" panose="02020603050405020304" pitchFamily="18" charset="0"/>
              </a:rPr>
              <a:t>“Data” as we journey into the world of Data Science on the Python Shuttle.  </a:t>
            </a:r>
          </a:p>
          <a:p>
            <a:pPr>
              <a:lnSpc>
                <a:spcPct val="115000"/>
              </a:lnSpc>
              <a:spcAft>
                <a:spcPts val="1000"/>
              </a:spcAft>
            </a:pPr>
            <a:r>
              <a:rPr lang="en-US" sz="2000" b="1" dirty="0">
                <a:latin typeface="Calibri" panose="020F0502020204030204" pitchFamily="34" charset="0"/>
                <a:ea typeface="Calibri" panose="020F0502020204030204" pitchFamily="34" charset="0"/>
                <a:cs typeface="Times New Roman" panose="02020603050405020304" pitchFamily="18" charset="0"/>
              </a:rPr>
              <a:t>Our mission: to gain an in-depth understanding and increase knowledge of Data Science </a:t>
            </a:r>
          </a:p>
          <a:p>
            <a:pPr>
              <a:lnSpc>
                <a:spcPct val="115000"/>
              </a:lnSpc>
              <a:spcAft>
                <a:spcPts val="1000"/>
              </a:spcAft>
            </a:pPr>
            <a:r>
              <a:rPr lang="en-US" sz="2000" b="1" dirty="0">
                <a:latin typeface="Calibri" panose="020F0502020204030204" pitchFamily="34" charset="0"/>
                <a:ea typeface="Calibri" panose="020F0502020204030204" pitchFamily="34" charset="0"/>
                <a:cs typeface="Times New Roman" panose="02020603050405020304" pitchFamily="18" charset="0"/>
              </a:rPr>
              <a:t>Acquiring the skills and mastering the techniques to extract, transform and load our data </a:t>
            </a:r>
          </a:p>
          <a:p>
            <a:pPr>
              <a:lnSpc>
                <a:spcPct val="115000"/>
              </a:lnSpc>
              <a:spcAft>
                <a:spcPts val="1000"/>
              </a:spcAft>
            </a:pPr>
            <a:r>
              <a:rPr lang="en-US" sz="2000" b="1" dirty="0">
                <a:latin typeface="Calibri" panose="020F0502020204030204" pitchFamily="34" charset="0"/>
                <a:ea typeface="Calibri" panose="020F0502020204030204" pitchFamily="34" charset="0"/>
                <a:cs typeface="Times New Roman" panose="02020603050405020304" pitchFamily="18" charset="0"/>
              </a:rPr>
              <a:t>Performing various analyses to obtain valuable information, knowledge to provide recommendations and using Machine Learning to make predictions.</a:t>
            </a:r>
          </a:p>
          <a:p>
            <a:pPr>
              <a:lnSpc>
                <a:spcPct val="115000"/>
              </a:lnSpc>
              <a:spcAft>
                <a:spcPts val="1000"/>
              </a:spcAft>
            </a:pPr>
            <a:r>
              <a:rPr lang="en-US" sz="2000" b="1" dirty="0">
                <a:latin typeface="Calibri" panose="020F0502020204030204" pitchFamily="34" charset="0"/>
                <a:ea typeface="Calibri" panose="020F0502020204030204" pitchFamily="34" charset="0"/>
                <a:cs typeface="Times New Roman" panose="02020603050405020304" pitchFamily="18" charset="0"/>
              </a:rPr>
              <a:t>Give life to our results through dynamic visualization.</a:t>
            </a:r>
          </a:p>
          <a:p>
            <a:pPr>
              <a:lnSpc>
                <a:spcPct val="115000"/>
              </a:lnSpc>
              <a:spcAft>
                <a:spcPts val="1000"/>
              </a:spcAft>
            </a:pPr>
            <a:r>
              <a:rPr lang="en-US" sz="2000" b="1" dirty="0">
                <a:latin typeface="Calibri" panose="020F0502020204030204" pitchFamily="34" charset="0"/>
                <a:ea typeface="Calibri" panose="020F0502020204030204" pitchFamily="34" charset="0"/>
                <a:cs typeface="Times New Roman" panose="02020603050405020304" pitchFamily="18" charset="0"/>
              </a:rPr>
              <a:t>Now we are ready to launch our careers in Data Science, but, first we have to perform a job search, apply for the job, demonstrate our knowledge and skills in a convincing way that our choice company will offer us the job.</a:t>
            </a:r>
          </a:p>
        </p:txBody>
      </p:sp>
    </p:spTree>
    <p:extLst>
      <p:ext uri="{BB962C8B-B14F-4D97-AF65-F5344CB8AC3E}">
        <p14:creationId xmlns:p14="http://schemas.microsoft.com/office/powerpoint/2010/main" val="2418436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4A1D4E4-2AA0-417F-9726-59BAA8588CF6}"/>
              </a:ext>
            </a:extLst>
          </p:cNvPr>
          <p:cNvSpPr/>
          <p:nvPr/>
        </p:nvSpPr>
        <p:spPr>
          <a:xfrm>
            <a:off x="397565" y="969994"/>
            <a:ext cx="9144000" cy="5265737"/>
          </a:xfrm>
          <a:prstGeom prst="rect">
            <a:avLst/>
          </a:prstGeom>
        </p:spPr>
        <p:txBody>
          <a:bodyPr wrap="square">
            <a:spAutoFit/>
          </a:bodyPr>
          <a:lstStyle/>
          <a:p>
            <a:pPr>
              <a:lnSpc>
                <a:spcPct val="115000"/>
              </a:lnSpc>
              <a:spcAft>
                <a:spcPts val="1000"/>
              </a:spcAft>
            </a:pPr>
            <a:r>
              <a:rPr lang="en-US" sz="3200" b="1" dirty="0">
                <a:latin typeface="Calibri" panose="020F0502020204030204" pitchFamily="34" charset="0"/>
                <a:ea typeface="Calibri" panose="020F0502020204030204" pitchFamily="34" charset="0"/>
                <a:cs typeface="Times New Roman" panose="02020603050405020304" pitchFamily="18" charset="0"/>
              </a:rPr>
              <a:t>INTRODUCTION</a:t>
            </a:r>
            <a:endParaRPr lang="en-US" sz="3200" dirty="0">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2400" b="1" dirty="0">
                <a:latin typeface="Calibri" panose="020F0502020204030204" pitchFamily="34" charset="0"/>
                <a:ea typeface="Calibri" panose="020F0502020204030204" pitchFamily="34" charset="0"/>
                <a:cs typeface="Times New Roman" panose="02020603050405020304" pitchFamily="18" charset="0"/>
              </a:rPr>
              <a:t>Searching for a job can be a daunting task and giving that we are new to the field of Data Science will not make it any easier.  As such we have embarked on our mission to explore and determine the state of the US Data Science job market as our final project.</a:t>
            </a:r>
          </a:p>
          <a:p>
            <a:pPr>
              <a:lnSpc>
                <a:spcPct val="115000"/>
              </a:lnSpc>
              <a:spcAft>
                <a:spcPts val="1000"/>
              </a:spcAft>
            </a:pPr>
            <a:r>
              <a:rPr lang="en-US" sz="2400" b="1" dirty="0">
                <a:latin typeface="Calibri" panose="020F0502020204030204" pitchFamily="34" charset="0"/>
                <a:ea typeface="Calibri" panose="020F0502020204030204" pitchFamily="34" charset="0"/>
                <a:cs typeface="Times New Roman" panose="02020603050405020304" pitchFamily="18" charset="0"/>
              </a:rPr>
              <a:t>Data Science is fairly new and growing profession that offers exciting careers, but what are the job options, what are the duties, what are the requirements and valued skills, how much does these jobs pay, where are the jobs and which companies are hiring.</a:t>
            </a:r>
          </a:p>
          <a:p>
            <a:pPr>
              <a:lnSpc>
                <a:spcPct val="115000"/>
              </a:lnSpc>
              <a:spcAft>
                <a:spcPts val="1000"/>
              </a:spcAft>
            </a:pPr>
            <a:r>
              <a:rPr lang="en-US" sz="2400" b="1" dirty="0">
                <a:latin typeface="Calibri" panose="020F0502020204030204" pitchFamily="34" charset="0"/>
                <a:ea typeface="Calibri" panose="020F0502020204030204" pitchFamily="34" charset="0"/>
                <a:cs typeface="Times New Roman" panose="02020603050405020304" pitchFamily="18" charset="0"/>
              </a:rPr>
              <a:t>As such, we decided to tackle these questions to assist us and other Data Science enthusiasts in performing a data driven job search.</a:t>
            </a:r>
          </a:p>
        </p:txBody>
      </p:sp>
    </p:spTree>
    <p:extLst>
      <p:ext uri="{BB962C8B-B14F-4D97-AF65-F5344CB8AC3E}">
        <p14:creationId xmlns:p14="http://schemas.microsoft.com/office/powerpoint/2010/main" val="31601630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D24EE97-8BD3-4FA8-96B7-AE06D7C03AFE}"/>
              </a:ext>
            </a:extLst>
          </p:cNvPr>
          <p:cNvSpPr/>
          <p:nvPr/>
        </p:nvSpPr>
        <p:spPr>
          <a:xfrm>
            <a:off x="901148" y="887689"/>
            <a:ext cx="8998226" cy="5473934"/>
          </a:xfrm>
          <a:prstGeom prst="rect">
            <a:avLst/>
          </a:prstGeom>
        </p:spPr>
        <p:txBody>
          <a:bodyPr wrap="square">
            <a:spAutoFit/>
          </a:bodyPr>
          <a:lstStyle/>
          <a:p>
            <a:pPr>
              <a:lnSpc>
                <a:spcPct val="115000"/>
              </a:lnSpc>
              <a:spcAft>
                <a:spcPts val="1000"/>
              </a:spcAft>
            </a:pPr>
            <a:r>
              <a:rPr lang="en-US" sz="3200" b="1" dirty="0">
                <a:latin typeface="Calibri" panose="020F0502020204030204" pitchFamily="34" charset="0"/>
                <a:ea typeface="Calibri" panose="020F0502020204030204" pitchFamily="34" charset="0"/>
                <a:cs typeface="Times New Roman" panose="02020603050405020304" pitchFamily="18" charset="0"/>
              </a:rPr>
              <a:t>SOURCE OF DATA</a:t>
            </a:r>
          </a:p>
          <a:p>
            <a:pPr marL="285750" indent="-285750">
              <a:lnSpc>
                <a:spcPct val="115000"/>
              </a:lnSpc>
              <a:spcAft>
                <a:spcPts val="1000"/>
              </a:spcAft>
              <a:buFont typeface="Arial" panose="020B0604020202020204" pitchFamily="34" charset="0"/>
              <a:buChar char="•"/>
            </a:pPr>
            <a:r>
              <a:rPr lang="en-US" sz="2800" b="1" dirty="0">
                <a:latin typeface="Calibri" panose="020F0502020204030204" pitchFamily="34" charset="0"/>
                <a:ea typeface="Calibri" panose="020F0502020204030204" pitchFamily="34" charset="0"/>
                <a:cs typeface="Times New Roman" panose="02020603050405020304" pitchFamily="18" charset="0"/>
              </a:rPr>
              <a:t>Kaggle.com: Data Scientist Jobs in the US as scraped from Indeed website (August 2018) and downloaded as a csv file.  The file contains Company Name, Job Title, Location, Job Description and Number of Company Reviews.</a:t>
            </a:r>
          </a:p>
          <a:p>
            <a:pPr>
              <a:lnSpc>
                <a:spcPct val="115000"/>
              </a:lnSpc>
              <a:spcAft>
                <a:spcPts val="1000"/>
              </a:spcAft>
            </a:pPr>
            <a:endParaRPr lang="en-US" sz="2800" b="1" dirty="0">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sz="2800" b="1" dirty="0">
                <a:latin typeface="Calibri" panose="020F0502020204030204" pitchFamily="34" charset="0"/>
                <a:ea typeface="Calibri" panose="020F0502020204030204" pitchFamily="34" charset="0"/>
                <a:cs typeface="Times New Roman" panose="02020603050405020304" pitchFamily="18" charset="0"/>
              </a:rPr>
              <a:t>Kaggle.com: 2018 Survey results of Data Science jobs in the US download as a csv file. This file includes information such as Salary, Education, Gender, Experience, Employment Status and Job Satisfaction.</a:t>
            </a:r>
          </a:p>
        </p:txBody>
      </p:sp>
    </p:spTree>
    <p:extLst>
      <p:ext uri="{BB962C8B-B14F-4D97-AF65-F5344CB8AC3E}">
        <p14:creationId xmlns:p14="http://schemas.microsoft.com/office/powerpoint/2010/main" val="20091081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4356B-E2BD-4E8E-B526-2816F43368C1}"/>
              </a:ext>
            </a:extLst>
          </p:cNvPr>
          <p:cNvSpPr>
            <a:spLocks noGrp="1"/>
          </p:cNvSpPr>
          <p:nvPr>
            <p:ph type="title"/>
          </p:nvPr>
        </p:nvSpPr>
        <p:spPr/>
        <p:txBody>
          <a:bodyPr/>
          <a:lstStyle/>
          <a:p>
            <a:pPr algn="ctr"/>
            <a:r>
              <a:rPr lang="en-US" b="1" dirty="0"/>
              <a:t>DEPENDENCIES</a:t>
            </a:r>
          </a:p>
        </p:txBody>
      </p:sp>
      <p:sp>
        <p:nvSpPr>
          <p:cNvPr id="3" name="Content Placeholder 2">
            <a:extLst>
              <a:ext uri="{FF2B5EF4-FFF2-40B4-BE49-F238E27FC236}">
                <a16:creationId xmlns:a16="http://schemas.microsoft.com/office/drawing/2014/main" id="{EF3E66EE-541A-45DB-9341-BAF276DCA549}"/>
              </a:ext>
            </a:extLst>
          </p:cNvPr>
          <p:cNvSpPr>
            <a:spLocks noGrp="1"/>
          </p:cNvSpPr>
          <p:nvPr>
            <p:ph sz="half" idx="1"/>
          </p:nvPr>
        </p:nvSpPr>
        <p:spPr>
          <a:xfrm>
            <a:off x="5568088" y="1497496"/>
            <a:ext cx="4184035" cy="5035825"/>
          </a:xfrm>
        </p:spPr>
        <p:txBody>
          <a:bodyPr>
            <a:normAutofit/>
          </a:bodyPr>
          <a:lstStyle/>
          <a:p>
            <a:r>
              <a:rPr lang="en-US" sz="2000" dirty="0"/>
              <a:t>The downloaded csv data files were read into pandas using </a:t>
            </a:r>
            <a:r>
              <a:rPr lang="en-US" sz="2000" dirty="0" err="1"/>
              <a:t>Juypter</a:t>
            </a:r>
            <a:r>
              <a:rPr lang="en-US" sz="2000" dirty="0"/>
              <a:t> Notebook to perform data transformation and do the analysis</a:t>
            </a:r>
          </a:p>
          <a:p>
            <a:endParaRPr lang="en-US" sz="2000" dirty="0"/>
          </a:p>
          <a:p>
            <a:r>
              <a:rPr lang="en-US" sz="2000" dirty="0"/>
              <a:t>We store the results as JSON files.</a:t>
            </a:r>
          </a:p>
          <a:p>
            <a:pPr marL="0" indent="0">
              <a:buNone/>
            </a:pPr>
            <a:endParaRPr lang="en-US" sz="2000" dirty="0"/>
          </a:p>
          <a:p>
            <a:r>
              <a:rPr lang="en-US" sz="2000" dirty="0"/>
              <a:t>JavaScript library and CSS were used for making custom interactive web-based data visualizations </a:t>
            </a:r>
          </a:p>
          <a:p>
            <a:endParaRPr lang="en-US" dirty="0"/>
          </a:p>
        </p:txBody>
      </p:sp>
      <p:pic>
        <p:nvPicPr>
          <p:cNvPr id="6" name="Content Placeholder 5">
            <a:extLst>
              <a:ext uri="{FF2B5EF4-FFF2-40B4-BE49-F238E27FC236}">
                <a16:creationId xmlns:a16="http://schemas.microsoft.com/office/drawing/2014/main" id="{01BE2197-E5BE-48EA-B46B-06F2496F0A74}"/>
              </a:ext>
            </a:extLst>
          </p:cNvPr>
          <p:cNvPicPr>
            <a:picLocks noGrp="1" noChangeAspect="1"/>
          </p:cNvPicPr>
          <p:nvPr>
            <p:ph sz="half" idx="2"/>
          </p:nvPr>
        </p:nvPicPr>
        <p:blipFill>
          <a:blip r:embed="rId2"/>
          <a:stretch>
            <a:fillRect/>
          </a:stretch>
        </p:blipFill>
        <p:spPr>
          <a:xfrm>
            <a:off x="383770" y="1610707"/>
            <a:ext cx="4929119" cy="4398207"/>
          </a:xfrm>
        </p:spPr>
      </p:pic>
    </p:spTree>
    <p:extLst>
      <p:ext uri="{BB962C8B-B14F-4D97-AF65-F5344CB8AC3E}">
        <p14:creationId xmlns:p14="http://schemas.microsoft.com/office/powerpoint/2010/main" val="2727180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16BEE7-462C-485A-B8E4-E7D776A39600}"/>
              </a:ext>
            </a:extLst>
          </p:cNvPr>
          <p:cNvSpPr/>
          <p:nvPr/>
        </p:nvSpPr>
        <p:spPr>
          <a:xfrm>
            <a:off x="821634" y="836330"/>
            <a:ext cx="9833113" cy="5632311"/>
          </a:xfrm>
          <a:prstGeom prst="rect">
            <a:avLst/>
          </a:prstGeom>
        </p:spPr>
        <p:txBody>
          <a:bodyPr wrap="square">
            <a:spAutoFit/>
          </a:bodyPr>
          <a:lstStyle/>
          <a:p>
            <a:r>
              <a:rPr lang="en-US" sz="3600" b="1" dirty="0"/>
              <a:t>What is Data Science? </a:t>
            </a:r>
          </a:p>
          <a:p>
            <a:endParaRPr lang="en-US" sz="3600" b="1" dirty="0"/>
          </a:p>
          <a:p>
            <a:r>
              <a:rPr lang="en-US" sz="3600" b="1" dirty="0"/>
              <a:t>Data science is a multi-disciplinary field that combines several disciplines, including statistics, data analysis, machine learning, and computer science. Data science uses scientific methods, processes, algorithms and systems to extract knowledge and insights from structured and unstructured data</a:t>
            </a:r>
          </a:p>
        </p:txBody>
      </p:sp>
    </p:spTree>
    <p:extLst>
      <p:ext uri="{BB962C8B-B14F-4D97-AF65-F5344CB8AC3E}">
        <p14:creationId xmlns:p14="http://schemas.microsoft.com/office/powerpoint/2010/main" val="3092080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E1F5800-2D57-4C79-BF9D-45567D603E5F}"/>
              </a:ext>
            </a:extLst>
          </p:cNvPr>
          <p:cNvSpPr/>
          <p:nvPr/>
        </p:nvSpPr>
        <p:spPr>
          <a:xfrm>
            <a:off x="781877" y="1305342"/>
            <a:ext cx="9064487" cy="4678204"/>
          </a:xfrm>
          <a:prstGeom prst="rect">
            <a:avLst/>
          </a:prstGeom>
        </p:spPr>
        <p:txBody>
          <a:bodyPr wrap="square">
            <a:spAutoFit/>
          </a:bodyPr>
          <a:lstStyle/>
          <a:p>
            <a:endParaRPr lang="en-US" dirty="0"/>
          </a:p>
          <a:p>
            <a:pPr marL="285750" indent="-285750">
              <a:buFont typeface="Arial" panose="020B0604020202020204" pitchFamily="34" charset="0"/>
              <a:buChar char="•"/>
            </a:pPr>
            <a:r>
              <a:rPr lang="en-US" sz="2000" b="1" dirty="0"/>
              <a:t>Data Scientist: An analytical data professional with a high degree of technical skill and knowledge, usually with expertise in programming languages such as R and Python. </a:t>
            </a:r>
          </a:p>
          <a:p>
            <a:pPr marL="285750" indent="-285750">
              <a:buFont typeface="Arial" panose="020B0604020202020204" pitchFamily="34" charset="0"/>
              <a:buChar char="•"/>
            </a:pPr>
            <a:endParaRPr lang="en-US" sz="2000" b="1" dirty="0"/>
          </a:p>
          <a:p>
            <a:pPr marL="285750" indent="-285750">
              <a:buFont typeface="Arial" panose="020B0604020202020204" pitchFamily="34" charset="0"/>
              <a:buChar char="•"/>
            </a:pPr>
            <a:r>
              <a:rPr lang="en-US" sz="2000" b="1" dirty="0"/>
              <a:t>Data Analyst: An interpreter of data who typically specializes in identifying trends. </a:t>
            </a:r>
          </a:p>
          <a:p>
            <a:pPr marL="285750" indent="-285750">
              <a:buFont typeface="Arial" panose="020B0604020202020204" pitchFamily="34" charset="0"/>
              <a:buChar char="•"/>
            </a:pPr>
            <a:endParaRPr lang="en-US" sz="2000" b="1" dirty="0"/>
          </a:p>
          <a:p>
            <a:pPr marL="285750" indent="-285750">
              <a:buFont typeface="Arial" panose="020B0604020202020204" pitchFamily="34" charset="0"/>
              <a:buChar char="•"/>
            </a:pPr>
            <a:r>
              <a:rPr lang="en-US" sz="2000" b="1" dirty="0"/>
              <a:t>Data Engineer: Anyone who designs, QAs, and maintains the systems that data scientists employ daily and focuses more on data preparedness.</a:t>
            </a:r>
          </a:p>
          <a:p>
            <a:pPr marL="285750" indent="-285750">
              <a:buFont typeface="Arial" panose="020B0604020202020204" pitchFamily="34" charset="0"/>
              <a:buChar char="•"/>
            </a:pPr>
            <a:endParaRPr lang="en-US" sz="2000" b="1" dirty="0"/>
          </a:p>
          <a:p>
            <a:pPr marL="285750" indent="-285750">
              <a:buFont typeface="Arial" panose="020B0604020202020204" pitchFamily="34" charset="0"/>
              <a:buChar char="•"/>
            </a:pPr>
            <a:r>
              <a:rPr lang="en-US" sz="2000" b="1" dirty="0"/>
              <a:t>Machine Learning Engineer: takes the prototyped model determined by the Data Scientist and makes it work in a production environment at scale</a:t>
            </a:r>
          </a:p>
        </p:txBody>
      </p:sp>
    </p:spTree>
    <p:extLst>
      <p:ext uri="{BB962C8B-B14F-4D97-AF65-F5344CB8AC3E}">
        <p14:creationId xmlns:p14="http://schemas.microsoft.com/office/powerpoint/2010/main" val="18889404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903CE-B307-4DF6-BBC9-1E9F2644CA84}"/>
              </a:ext>
            </a:extLst>
          </p:cNvPr>
          <p:cNvSpPr>
            <a:spLocks noGrp="1"/>
          </p:cNvSpPr>
          <p:nvPr>
            <p:ph type="title"/>
          </p:nvPr>
        </p:nvSpPr>
        <p:spPr>
          <a:xfrm>
            <a:off x="841513" y="362570"/>
            <a:ext cx="8610600" cy="906808"/>
          </a:xfrm>
        </p:spPr>
        <p:txBody>
          <a:bodyPr/>
          <a:lstStyle/>
          <a:p>
            <a:pPr algn="ctr"/>
            <a:r>
              <a:rPr lang="en-US" dirty="0"/>
              <a:t>TOP 4 Data  SCIENCE</a:t>
            </a:r>
          </a:p>
        </p:txBody>
      </p:sp>
      <p:pic>
        <p:nvPicPr>
          <p:cNvPr id="6" name="Content Placeholder 5" descr="Data Science Skills - Udacity - Matrix">
            <a:extLst>
              <a:ext uri="{FF2B5EF4-FFF2-40B4-BE49-F238E27FC236}">
                <a16:creationId xmlns:a16="http://schemas.microsoft.com/office/drawing/2014/main" id="{FA377A09-5BD1-48AD-8484-5DE374EDCE61}"/>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1484242" y="1431235"/>
            <a:ext cx="7036906" cy="5194851"/>
          </a:xfrm>
          <a:prstGeom prst="rect">
            <a:avLst/>
          </a:prstGeom>
          <a:noFill/>
          <a:ln>
            <a:noFill/>
          </a:ln>
        </p:spPr>
      </p:pic>
    </p:spTree>
    <p:extLst>
      <p:ext uri="{BB962C8B-B14F-4D97-AF65-F5344CB8AC3E}">
        <p14:creationId xmlns:p14="http://schemas.microsoft.com/office/powerpoint/2010/main" val="505899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EA1CD-172D-4B15-8E65-707B4A99147E}"/>
              </a:ext>
            </a:extLst>
          </p:cNvPr>
          <p:cNvSpPr>
            <a:spLocks noGrp="1"/>
          </p:cNvSpPr>
          <p:nvPr>
            <p:ph type="title"/>
          </p:nvPr>
        </p:nvSpPr>
        <p:spPr>
          <a:xfrm>
            <a:off x="677334" y="609600"/>
            <a:ext cx="8596668" cy="848139"/>
          </a:xfrm>
        </p:spPr>
        <p:txBody>
          <a:bodyPr>
            <a:normAutofit fontScale="90000"/>
          </a:bodyPr>
          <a:lstStyle/>
          <a:p>
            <a:pPr algn="ctr"/>
            <a:r>
              <a:rPr lang="en-US" b="1" dirty="0"/>
              <a:t>Which are the most in demand jobs?</a:t>
            </a:r>
            <a:br>
              <a:rPr lang="en-US" b="1" dirty="0"/>
            </a:br>
            <a:endParaRPr lang="en-US" b="1" dirty="0"/>
          </a:p>
        </p:txBody>
      </p:sp>
      <p:pic>
        <p:nvPicPr>
          <p:cNvPr id="5" name="Content Placeholder 4">
            <a:extLst>
              <a:ext uri="{FF2B5EF4-FFF2-40B4-BE49-F238E27FC236}">
                <a16:creationId xmlns:a16="http://schemas.microsoft.com/office/drawing/2014/main" id="{E09F0565-77F0-4AA9-B88E-15D239B722AE}"/>
              </a:ext>
            </a:extLst>
          </p:cNvPr>
          <p:cNvPicPr>
            <a:picLocks noGrp="1" noChangeAspect="1"/>
          </p:cNvPicPr>
          <p:nvPr>
            <p:ph idx="1"/>
          </p:nvPr>
        </p:nvPicPr>
        <p:blipFill>
          <a:blip r:embed="rId2"/>
          <a:stretch>
            <a:fillRect/>
          </a:stretch>
        </p:blipFill>
        <p:spPr>
          <a:xfrm>
            <a:off x="865384" y="1457740"/>
            <a:ext cx="8596668" cy="5049078"/>
          </a:xfrm>
        </p:spPr>
      </p:pic>
    </p:spTree>
    <p:extLst>
      <p:ext uri="{BB962C8B-B14F-4D97-AF65-F5344CB8AC3E}">
        <p14:creationId xmlns:p14="http://schemas.microsoft.com/office/powerpoint/2010/main" val="279104532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286</TotalTime>
  <Words>709</Words>
  <Application>Microsoft Macintosh PowerPoint</Application>
  <PresentationFormat>Widescreen</PresentationFormat>
  <Paragraphs>48</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Times New Roman</vt:lpstr>
      <vt:lpstr>Trebuchet MS</vt:lpstr>
      <vt:lpstr>Wingdings 3</vt:lpstr>
      <vt:lpstr>Facet</vt:lpstr>
      <vt:lpstr>   Exploring the world of Data Science and the related jobs in the field</vt:lpstr>
      <vt:lpstr>PowerPoint Presentation</vt:lpstr>
      <vt:lpstr>PowerPoint Presentation</vt:lpstr>
      <vt:lpstr>PowerPoint Presentation</vt:lpstr>
      <vt:lpstr>DEPENDENCIES</vt:lpstr>
      <vt:lpstr>PowerPoint Presentation</vt:lpstr>
      <vt:lpstr>PowerPoint Presentation</vt:lpstr>
      <vt:lpstr>TOP 4 Data  SCIENCE</vt:lpstr>
      <vt:lpstr>Which are the most in demand jobs? </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Escoffrey Thomas</dc:creator>
  <cp:lastModifiedBy>Yan Xu</cp:lastModifiedBy>
  <cp:revision>20</cp:revision>
  <dcterms:created xsi:type="dcterms:W3CDTF">2019-07-26T23:22:30Z</dcterms:created>
  <dcterms:modified xsi:type="dcterms:W3CDTF">2019-07-27T17:43:33Z</dcterms:modified>
</cp:coreProperties>
</file>

<file path=docProps/thumbnail.jpeg>
</file>